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82" r:id="rId2"/>
    <p:sldId id="301" r:id="rId3"/>
    <p:sldId id="298" r:id="rId4"/>
    <p:sldId id="284" r:id="rId5"/>
    <p:sldId id="302" r:id="rId6"/>
    <p:sldId id="287" r:id="rId7"/>
    <p:sldId id="295" r:id="rId8"/>
    <p:sldId id="289" r:id="rId9"/>
    <p:sldId id="288" r:id="rId10"/>
    <p:sldId id="292" r:id="rId11"/>
    <p:sldId id="297" r:id="rId12"/>
    <p:sldId id="293" r:id="rId13"/>
    <p:sldId id="290" r:id="rId14"/>
    <p:sldId id="299" r:id="rId15"/>
    <p:sldId id="300" r:id="rId16"/>
    <p:sldId id="283" r:id="rId17"/>
    <p:sldId id="286" r:id="rId1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gvári Gábor" initials="UG" lastIdx="1" clrIdx="0">
    <p:extLst>
      <p:ext uri="{19B8F6BF-5375-455C-9EA6-DF929625EA0E}">
        <p15:presenceInfo xmlns:p15="http://schemas.microsoft.com/office/powerpoint/2012/main" userId="7df5b144036156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690" autoAdjust="0"/>
  </p:normalViewPr>
  <p:slideViewPr>
    <p:cSldViewPr>
      <p:cViewPr varScale="1">
        <p:scale>
          <a:sx n="59" d="100"/>
          <a:sy n="59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446B8D6-6F49-4050-8F27-4C566DD59E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04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8143B0C-B785-4990-9890-226AAA252A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96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43B0C-B785-4990-9890-226AAA252A3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8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funds needed for new investments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meet EU obligations are more or less available from EU and government sources. Funds for reconstruction and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rehabilitation of existing assets are declining, and their level is no longer sufficient. According to the National Water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 Management Plan, about €1.7 billion should be invested from 2014 to 2027, with 30% going toward water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projects and 70% toward funding wastewater investments. This represents around €32/capita/year.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KvVM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2010)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Most investments are related to fulfilling EU directives obligations. Total investments planned in the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water sector for 2007–2013 amounted to €2.7 billion, more than 90% of which was financed by EU funds. In 2014,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less than half of this planned investment allocation had been spent, which represented an overall effort of €1.35 billion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(average of around €13/capita/year over the period). Ninety-one percent of these funds were spent on wastewater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investments and 9% on drinking water projects (Figure 7). The remaining €1.35 billion is to be spent in the coming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years for projects already underway.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43B0C-B785-4990-9890-226AAA252A3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63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Teljes szektorfinanszírozás</a:t>
            </a:r>
            <a:r>
              <a:rPr lang="hu-HU" baseline="0" dirty="0"/>
              <a:t> aránya a GDP-hez magas jövedelmű országok 0,35% -1,2%; közepes jövedelmű országok 0,55% – 2,6%; alacsony jövedelmű országok 0,7% - 6,3% (OECD 2006, az anyagban)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43B0C-B785-4990-9890-226AAA252A3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76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 nincs igazán</a:t>
            </a:r>
            <a:r>
              <a:rPr lang="hu-HU" baseline="0" dirty="0"/>
              <a:t> összhangban a </a:t>
            </a:r>
            <a:r>
              <a:rPr lang="hu-HU" baseline="0" dirty="0" err="1"/>
              <a:t>VGT-vel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43B0C-B785-4990-9890-226AAA252A3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18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Fankhauser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Samuel, and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Sladjana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Tepic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2005.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 poor consumers pay for energy and water? An</a:t>
            </a:r>
            <a:r>
              <a:rPr lang="hu-HU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affordability analysis for transition countries.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London: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European Bank for Reconstruction and Development.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43B0C-B785-4990-9890-226AAA252A3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86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WUPI Magyarország 2007-es állapot!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43B0C-B785-4990-9890-226AAA252A3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12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1268760"/>
            <a:ext cx="8642350" cy="192386"/>
          </a:xfrm>
          <a:prstGeom prst="rect">
            <a:avLst/>
          </a:prstGeom>
          <a:solidFill>
            <a:schemeClr val="accent4">
              <a:lumMod val="85000"/>
              <a:lumOff val="15000"/>
              <a:alpha val="51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2096585"/>
            <a:ext cx="6362673" cy="1830387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hu-HU" noProof="0" dirty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99" y="3962709"/>
            <a:ext cx="6374531" cy="1244402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hu-HU" noProof="0" dirty="0"/>
          </a:p>
          <a:p>
            <a:pPr lvl="0"/>
            <a:r>
              <a:rPr lang="hu-HU" noProof="0" dirty="0"/>
              <a:t>Alcím mintájának szerkesztése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18" y="170234"/>
            <a:ext cx="3940597" cy="8460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825" y="2096585"/>
            <a:ext cx="2987824" cy="4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A72C-DB77-41AF-96CE-00AE64B2B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05588" y="260350"/>
            <a:ext cx="2070100" cy="6121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57900" cy="6121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5963-F78D-4891-8BBE-E1A3636C9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6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42F0-B061-40EE-84EB-4F517B2E4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1339-C0BF-4321-A6C2-017AACCB2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8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288" y="1338263"/>
            <a:ext cx="4064000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1688" y="1338263"/>
            <a:ext cx="4064000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5DE6-356D-4177-8EC7-82927406C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7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3768-AE66-4965-8379-6AD1B7ADD2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5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40F1-98F6-4363-AD9A-811C1EE4A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8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EE56-C589-4EDD-9D4F-53A6DBD3E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2075-48AA-4A38-BE75-C943C883A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9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1573-E7CD-4966-942F-455775439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5976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38263"/>
            <a:ext cx="8280400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Mintaszöveg szerkesztése</a:t>
            </a:r>
          </a:p>
          <a:p>
            <a:pPr lvl="1"/>
            <a:r>
              <a:rPr lang="en-GB"/>
              <a:t>Második szint</a:t>
            </a:r>
          </a:p>
          <a:p>
            <a:pPr lvl="2"/>
            <a:r>
              <a:rPr lang="en-GB"/>
              <a:t>Harmadik szint</a:t>
            </a:r>
          </a:p>
          <a:p>
            <a:pPr lvl="3"/>
            <a:r>
              <a:rPr lang="en-GB"/>
              <a:t>Negyedik szint</a:t>
            </a:r>
          </a:p>
          <a:p>
            <a:pPr lvl="4"/>
            <a:r>
              <a:rPr lang="en-GB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6356350"/>
            <a:ext cx="312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825" y="981075"/>
            <a:ext cx="8642350" cy="1444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300788" y="6453188"/>
            <a:ext cx="2843212" cy="4048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80175"/>
            <a:ext cx="5365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07BCBA-181D-460E-9307-51991134A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11" y="294328"/>
            <a:ext cx="2700249" cy="579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‣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2708920"/>
            <a:ext cx="6012160" cy="1830387"/>
          </a:xfrm>
        </p:spPr>
        <p:txBody>
          <a:bodyPr/>
          <a:lstStyle/>
          <a:p>
            <a:pPr eaLnBrk="1" hangingPunct="1"/>
            <a:r>
              <a:rPr lang="hu-HU" sz="3200" dirty="0"/>
              <a:t>A víziközmű szektor helyzete </a:t>
            </a:r>
            <a:r>
              <a:rPr lang="hu-HU" sz="3200"/>
              <a:t>a Világbank</a:t>
            </a:r>
            <a:r>
              <a:rPr lang="hu-HU" sz="3200" dirty="0"/>
              <a:t>, „</a:t>
            </a:r>
            <a:r>
              <a:rPr lang="hu-HU" sz="3200" dirty="0" err="1"/>
              <a:t>Danube</a:t>
            </a:r>
            <a:r>
              <a:rPr lang="hu-HU" sz="3200" dirty="0"/>
              <a:t> </a:t>
            </a:r>
            <a:r>
              <a:rPr lang="hu-HU" sz="3200" dirty="0" err="1"/>
              <a:t>Water</a:t>
            </a:r>
            <a:r>
              <a:rPr lang="hu-HU" sz="3200" dirty="0"/>
              <a:t> Program”-</a:t>
            </a:r>
            <a:r>
              <a:rPr lang="hu-HU" sz="3200" dirty="0" err="1"/>
              <a:t>jának</a:t>
            </a:r>
            <a:r>
              <a:rPr lang="hu-HU" sz="3200" dirty="0"/>
              <a:t> helyzetértékelő jelentése alapján</a:t>
            </a:r>
            <a:br>
              <a:rPr lang="hu-HU" sz="3200" dirty="0"/>
            </a:br>
            <a:br>
              <a:rPr lang="hu-HU" sz="3200" dirty="0"/>
            </a:br>
            <a:r>
              <a:rPr lang="hu-HU" sz="3200" dirty="0"/>
              <a:t>WB DWP - </a:t>
            </a:r>
            <a:r>
              <a:rPr lang="hu-HU" sz="3200" dirty="0" err="1"/>
              <a:t>State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Water</a:t>
            </a:r>
            <a:r>
              <a:rPr lang="hu-HU" sz="3200" dirty="0"/>
              <a:t> Sector </a:t>
            </a:r>
            <a:r>
              <a:rPr lang="hu-HU" sz="3200" dirty="0" err="1"/>
              <a:t>Report</a:t>
            </a:r>
            <a:endParaRPr lang="en-GB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1820" y="5445224"/>
            <a:ext cx="6372200" cy="1244402"/>
          </a:xfrm>
        </p:spPr>
        <p:txBody>
          <a:bodyPr/>
          <a:lstStyle/>
          <a:p>
            <a:pPr eaLnBrk="1" hangingPunct="1"/>
            <a:r>
              <a:rPr lang="hu-HU" sz="1800" b="1" dirty="0"/>
              <a:t>Ungvári Gábor </a:t>
            </a:r>
          </a:p>
          <a:p>
            <a:pPr eaLnBrk="1" hangingPunct="1"/>
            <a:r>
              <a:rPr lang="hu-HU" sz="1800" dirty="0"/>
              <a:t>REKK.AQUA</a:t>
            </a:r>
            <a:endParaRPr lang="en-GB" sz="1800" b="1" dirty="0"/>
          </a:p>
          <a:p>
            <a:pPr>
              <a:lnSpc>
                <a:spcPct val="150000"/>
              </a:lnSpc>
            </a:pPr>
            <a:r>
              <a:rPr lang="hu-HU" sz="1800" b="1" dirty="0"/>
              <a:t>2016.04.19</a:t>
            </a:r>
            <a:endParaRPr lang="en-GB" sz="1800" b="1" dirty="0"/>
          </a:p>
          <a:p>
            <a:pPr eaLnBrk="1" hangingPunct="1"/>
            <a:endParaRPr lang="en-GB" sz="1800" b="1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Működési költségek fedezése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haza díjak fedezik a működési költségeket, de </a:t>
            </a:r>
          </a:p>
          <a:p>
            <a:r>
              <a:rPr lang="hu-HU" dirty="0"/>
              <a:t>ahol magasabb a szolgáltatás színvonala ott a díj több funkciót is fedez.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2" y="2682581"/>
            <a:ext cx="7085714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víziközmű</a:t>
            </a:r>
            <a:r>
              <a:rPr lang="hu-HU" dirty="0"/>
              <a:t> szolgáltatás költség-fedezettsége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0303" y="1506378"/>
            <a:ext cx="8280400" cy="5043487"/>
          </a:xfrm>
        </p:spPr>
        <p:txBody>
          <a:bodyPr/>
          <a:lstStyle/>
          <a:p>
            <a:r>
              <a:rPr lang="hu-HU" dirty="0"/>
              <a:t>Az Országos Vízgyűjtő-gazdálkodási Terv értékelése alapján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Forrás: OVGT 5.2 Melléklet 12. táblázat</a:t>
            </a:r>
          </a:p>
          <a:p>
            <a:endParaRPr lang="hu-HU" sz="1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6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461086"/>
              </p:ext>
            </p:extLst>
          </p:nvPr>
        </p:nvGraphicFramePr>
        <p:xfrm>
          <a:off x="398201" y="2332911"/>
          <a:ext cx="8280400" cy="256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u-HU" dirty="0"/>
                        <a:t>Fedezettség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u-HU" dirty="0"/>
                        <a:t>Díjbevétel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u-HU" dirty="0"/>
                        <a:t>Díjbevétel és támogatás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2013 tény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Rezsi-csökkentés nélkül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2013 tény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Rezsi-csökkentés nélkül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MEKH</a:t>
                      </a:r>
                      <a:r>
                        <a:rPr lang="hu-HU" baseline="0" dirty="0"/>
                        <a:t> indokolt költség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86,3%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89,5%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88,0%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91,3%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szektoriális</a:t>
                      </a:r>
                      <a:r>
                        <a:rPr lang="hu-HU" dirty="0"/>
                        <a:t> adókat figyelembe véve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8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662" y="1332449"/>
            <a:ext cx="8280400" cy="5043487"/>
          </a:xfrm>
        </p:spPr>
        <p:txBody>
          <a:bodyPr/>
          <a:lstStyle/>
          <a:p>
            <a:r>
              <a:rPr lang="hu-HU" dirty="0"/>
              <a:t>Háztartási jövedelemhez viszonyítás – nem abszolút érték</a:t>
            </a:r>
          </a:p>
          <a:p>
            <a:r>
              <a:rPr lang="hu-HU" dirty="0"/>
              <a:t>Tapasztalati értékek a nemzetközi irodalomból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Magyarország átlagosan a megfizethetőségi sáv alján</a:t>
            </a:r>
          </a:p>
          <a:p>
            <a:r>
              <a:rPr lang="hu-HU" dirty="0"/>
              <a:t>Jelentős terhelés az alacsony jövedelmű szegmensben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Megfizethetőség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2592209"/>
            <a:ext cx="6104309" cy="30564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0" y="1332449"/>
            <a:ext cx="7657143" cy="42666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96" y="1320229"/>
            <a:ext cx="7476190" cy="441904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 bwMode="auto">
          <a:xfrm>
            <a:off x="510647" y="5648668"/>
            <a:ext cx="7963713" cy="8315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4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dirty="0"/>
              <a:t>A szolgáltatás minősége és a GDP kapcsolata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52120" y="1223863"/>
            <a:ext cx="3384376" cy="5112990"/>
          </a:xfrm>
        </p:spPr>
        <p:txBody>
          <a:bodyPr/>
          <a:lstStyle/>
          <a:p>
            <a:r>
              <a:rPr lang="hu-HU" sz="2000" dirty="0"/>
              <a:t>A továbblépés lehetséges irányai:</a:t>
            </a:r>
          </a:p>
          <a:p>
            <a:r>
              <a:rPr lang="hu-HU" sz="2000" dirty="0"/>
              <a:t>A szektor forrásait növelni kell</a:t>
            </a:r>
          </a:p>
          <a:p>
            <a:pPr lvl="1"/>
            <a:r>
              <a:rPr lang="hu-HU" sz="1800" dirty="0"/>
              <a:t>Elsősorban újraelosztási források</a:t>
            </a:r>
          </a:p>
          <a:p>
            <a:pPr lvl="1"/>
            <a:r>
              <a:rPr lang="hu-HU" sz="1800" dirty="0"/>
              <a:t>Kis mértékben átlag díj – erős jövedelmi kompenzációval</a:t>
            </a:r>
          </a:p>
          <a:p>
            <a:r>
              <a:rPr lang="hu-HU" sz="2000" dirty="0"/>
              <a:t>Célzott felhasználás az infrastruktúra megújítása érdekében</a:t>
            </a:r>
          </a:p>
          <a:p>
            <a:r>
              <a:rPr lang="hu-HU" sz="2000" dirty="0"/>
              <a:t>Hatékonyság javítása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863"/>
            <a:ext cx="6013491" cy="43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dirty="0"/>
              <a:t>A VGT kapcsolódó intézkedései / javaslatai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/>
              <a:t>9. Intézkedés csoport: Vízár-politikai intézkedések a költségmegtérülés alkalmazása érdekében a lakossági vízi szolgáltatás területén</a:t>
            </a:r>
          </a:p>
          <a:p>
            <a:pPr lvl="1"/>
            <a:r>
              <a:rPr lang="hu-HU" sz="1400" dirty="0"/>
              <a:t>9.1 Víziközmű-szolgáltatás - A költségfedezet biztosítása</a:t>
            </a:r>
          </a:p>
          <a:p>
            <a:pPr lvl="1"/>
            <a:r>
              <a:rPr lang="hu-HU" sz="1400" dirty="0"/>
              <a:t>9.2 Víziközmű-szolgáltatás - Rekonstrukció finanszírozási stratégia kialakítása</a:t>
            </a:r>
          </a:p>
          <a:p>
            <a:pPr lvl="1"/>
            <a:r>
              <a:rPr lang="hu-HU" sz="1400" dirty="0"/>
              <a:t>9.3 Önkormányzati csapadékvíz gazdálkodás intézményi rendszere és díjrendelet</a:t>
            </a:r>
          </a:p>
          <a:p>
            <a:pPr lvl="1"/>
            <a:r>
              <a:rPr lang="hu-HU" sz="1400" dirty="0"/>
              <a:t>9.4 Települési szennyvíz szolgáltatás nem csatornázott területeken</a:t>
            </a:r>
          </a:p>
          <a:p>
            <a:endParaRPr lang="hu-HU" sz="1800" dirty="0"/>
          </a:p>
          <a:p>
            <a:r>
              <a:rPr lang="hu-HU" sz="1800" dirty="0"/>
              <a:t>Elsődleges feladat a költségfedezet biztosítása irányába mozduló a </a:t>
            </a:r>
            <a:r>
              <a:rPr lang="hu-HU" sz="1800" dirty="0" err="1"/>
              <a:t>Vksztv</a:t>
            </a:r>
            <a:r>
              <a:rPr lang="hu-HU" sz="1800" dirty="0"/>
              <a:t> 74. § 15. pontjában meghatározott Kormányrendelet (a víziközmű-szolgáltatás díjainak szerkezetéről) minél hamarabb történő elfogadása.</a:t>
            </a:r>
          </a:p>
          <a:p>
            <a:pPr lvl="1"/>
            <a:r>
              <a:rPr lang="hu-HU" sz="1400" dirty="0"/>
              <a:t>Progresszív tarifa?</a:t>
            </a:r>
          </a:p>
          <a:p>
            <a:pPr lvl="1"/>
            <a:r>
              <a:rPr lang="hu-HU" sz="1400" dirty="0"/>
              <a:t>Az alacsony jövedelmi helyzetű háztartások célzott támogatása</a:t>
            </a:r>
          </a:p>
          <a:p>
            <a:r>
              <a:rPr lang="hu-HU" sz="1800" dirty="0"/>
              <a:t>Az ágazati különadók, különösen a közműadó csökkentése, az adózási feltételek átalakítása, esetleg a közműadó teljes kivezetése a szektorból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1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OVGT a települési csapadékvíz-gazdálkodásról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/>
              <a:t>Települési csapadékvíz gazdálkodás területén a cél:</a:t>
            </a:r>
          </a:p>
          <a:p>
            <a:pPr lvl="1"/>
            <a:r>
              <a:rPr lang="hu-HU" sz="1600" dirty="0"/>
              <a:t>elsősorban a belterületi csapadékvizek biztonságos összegyűjtése, visszatartása és megfelelő hasznosítása, a jelenleg elterjedt gyakorlat, a minél gyorsabb elvezetés helyett. </a:t>
            </a:r>
          </a:p>
          <a:p>
            <a:pPr lvl="1"/>
            <a:r>
              <a:rPr lang="hu-HU" sz="1600" dirty="0"/>
              <a:t>A helyesen kialakított csapadékvíz gazdálkodási rendszerek lényegi jellemzője, hogy nem csak a víz, hanem a szennyezőanyagok visszatartása szempontjából is hatékonyak. </a:t>
            </a:r>
          </a:p>
          <a:p>
            <a:r>
              <a:rPr lang="hu-HU" sz="1800" dirty="0"/>
              <a:t>A vízgazdálkodásról szóló 1995. évi LVII. törvény 2015. július 16-tól hatályos módosításával a csapadékvíz-gazdálkodás a törvény által telepített kötelezően ellátandó feladat. </a:t>
            </a:r>
          </a:p>
          <a:p>
            <a:r>
              <a:rPr lang="hu-HU" sz="1800" dirty="0"/>
              <a:t>A feladatellátáshoz szükséges - gazdasági - feltételeket jogszabálynak kell meghatároznia. </a:t>
            </a:r>
          </a:p>
          <a:p>
            <a:r>
              <a:rPr lang="hu-HU" sz="1800" dirty="0"/>
              <a:t>A települési csapadékvíz-gazdálkodás ellátására szolgáltató szervezet kijelölése szükséges. </a:t>
            </a:r>
          </a:p>
          <a:p>
            <a:r>
              <a:rPr lang="hu-HU" sz="1800" dirty="0"/>
              <a:t>A vízvisszatartást és hasznosítást ösztönző díjképzési/helyi adó rendszer bevezetésére egységes díjképzési jogszabály kidolgozása szükséges.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3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940" y="1772816"/>
            <a:ext cx="9134622" cy="869524"/>
          </a:xfrm>
        </p:spPr>
        <p:txBody>
          <a:bodyPr/>
          <a:lstStyle/>
          <a:p>
            <a:pPr algn="ctr"/>
            <a:r>
              <a:rPr lang="hu-HU" dirty="0"/>
              <a:t>Köszönjük a Figyelmüket!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378" y="2967545"/>
            <a:ext cx="9134622" cy="429232"/>
          </a:xfrm>
          <a:noFill/>
        </p:spPr>
        <p:txBody>
          <a:bodyPr/>
          <a:lstStyle/>
          <a:p>
            <a:pPr algn="ctr"/>
            <a:r>
              <a:rPr lang="hu-HU" sz="2800" dirty="0" err="1"/>
              <a:t>www.rekk.hu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1339-C0BF-4321-A6C2-017AACCB299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8" y="4340478"/>
            <a:ext cx="9144000" cy="252028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31" y="124457"/>
            <a:ext cx="2700249" cy="5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018" y="311549"/>
            <a:ext cx="5976937" cy="647700"/>
          </a:xfrm>
        </p:spPr>
        <p:txBody>
          <a:bodyPr/>
          <a:lstStyle/>
          <a:p>
            <a:r>
              <a:rPr lang="hu-HU" dirty="0"/>
              <a:t>Technikai kiegészítés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" y="2541089"/>
            <a:ext cx="2800000" cy="42952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427" y="1232355"/>
            <a:ext cx="6215267" cy="37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előadás témakörei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víziközmű</a:t>
            </a:r>
            <a:r>
              <a:rPr lang="hu-HU" dirty="0"/>
              <a:t> szektor helyzete regionális összehasonlításban</a:t>
            </a:r>
          </a:p>
          <a:p>
            <a:pPr lvl="1"/>
            <a:r>
              <a:rPr lang="hu-HU" dirty="0"/>
              <a:t>Teljesítmény</a:t>
            </a:r>
          </a:p>
          <a:p>
            <a:pPr lvl="1"/>
            <a:r>
              <a:rPr lang="hu-HU" dirty="0"/>
              <a:t>Finanszírozás</a:t>
            </a:r>
          </a:p>
          <a:p>
            <a:pPr lvl="1"/>
            <a:r>
              <a:rPr lang="hu-HU" dirty="0"/>
              <a:t>Megfizethetőség</a:t>
            </a:r>
          </a:p>
          <a:p>
            <a:r>
              <a:rPr lang="hu-HU" dirty="0"/>
              <a:t>A Vízgyűjtő-gazdálkodási Tervezés kapcsolódási pontjai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 ez a </a:t>
            </a:r>
            <a:r>
              <a:rPr lang="hu-HU" dirty="0" err="1"/>
              <a:t>report</a:t>
            </a:r>
            <a:r>
              <a:rPr lang="hu-HU" dirty="0"/>
              <a:t>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" y="0"/>
            <a:ext cx="9172818" cy="515719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35" y="584200"/>
            <a:ext cx="8897573" cy="50024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00" y="1047606"/>
            <a:ext cx="8318378" cy="46768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783848"/>
            <a:ext cx="904474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Szolgáltatás-szerkezet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07078"/>
            <a:ext cx="8280400" cy="504348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24" y="1285964"/>
            <a:ext cx="5428571" cy="50857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7270"/>
            <a:ext cx="7193595" cy="56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összehasonlítás szempontjai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236196"/>
            <a:ext cx="7923052" cy="55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pénzből jobb színvonalú </a:t>
            </a:r>
            <a:r>
              <a:rPr lang="hu-HU" dirty="0" err="1"/>
              <a:t>szolgátatás</a:t>
            </a:r>
            <a:r>
              <a:rPr lang="hu-HU" dirty="0"/>
              <a:t> nyújtható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43" y="1131870"/>
            <a:ext cx="6942857" cy="57142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9" y="4628208"/>
            <a:ext cx="8038095" cy="21047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62" y="1180887"/>
            <a:ext cx="4018682" cy="33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720" y="1015884"/>
            <a:ext cx="4326132" cy="1762330"/>
          </a:xfrm>
        </p:spPr>
        <p:txBody>
          <a:bodyPr/>
          <a:lstStyle/>
          <a:p>
            <a:r>
              <a:rPr lang="hu-HU" dirty="0"/>
              <a:t>Magyarország összevetése a Duna régió országaival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5" y="0"/>
            <a:ext cx="3888432" cy="46617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90" y="3998346"/>
            <a:ext cx="7361905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Beruházási források a régióban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826340"/>
            <a:ext cx="8856216" cy="107841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Magyarország: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21256"/>
            <a:ext cx="7201297" cy="3566997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2514211" y="4815241"/>
            <a:ext cx="6610286" cy="2042759"/>
            <a:chOff x="2514211" y="4815241"/>
            <a:chExt cx="6610286" cy="2042759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776" y="5283102"/>
              <a:ext cx="6568721" cy="1574898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211" y="4815241"/>
              <a:ext cx="6604413" cy="510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51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Finanszírozási struktúra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2255" y="1338263"/>
            <a:ext cx="8280400" cy="5043487"/>
          </a:xfrm>
        </p:spPr>
        <p:txBody>
          <a:bodyPr/>
          <a:lstStyle/>
          <a:p>
            <a:r>
              <a:rPr lang="hu-HU" dirty="0"/>
              <a:t>Országról országra változik, de</a:t>
            </a:r>
          </a:p>
          <a:p>
            <a:pPr lvl="1"/>
            <a:r>
              <a:rPr lang="hu-HU" dirty="0"/>
              <a:t>Beruházások jellemzően közösségi forrásokból</a:t>
            </a:r>
          </a:p>
          <a:p>
            <a:pPr lvl="1"/>
            <a:r>
              <a:rPr lang="hu-HU" dirty="0"/>
              <a:t>Működési költségek saját bevételből</a:t>
            </a:r>
          </a:p>
          <a:p>
            <a:r>
              <a:rPr lang="hu-HU" dirty="0"/>
              <a:t>OECD „3T” szemlélet: </a:t>
            </a:r>
            <a:r>
              <a:rPr lang="hu-HU" dirty="0" err="1"/>
              <a:t>tariff</a:t>
            </a:r>
            <a:r>
              <a:rPr lang="hu-HU" dirty="0"/>
              <a:t>, </a:t>
            </a:r>
            <a:r>
              <a:rPr lang="hu-HU" dirty="0" err="1"/>
              <a:t>tax</a:t>
            </a:r>
            <a:r>
              <a:rPr lang="hu-HU" dirty="0"/>
              <a:t>, </a:t>
            </a:r>
            <a:r>
              <a:rPr lang="hu-HU" dirty="0" err="1"/>
              <a:t>transfers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342F0-B061-40EE-84EB-4F517B2E4A4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6" y="3104031"/>
            <a:ext cx="7380952" cy="36952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55" y="3284984"/>
            <a:ext cx="8009524" cy="33333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101696"/>
            <a:ext cx="5937672" cy="20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KK-sablon">
  <a:themeElements>
    <a:clrScheme name="Egyéni 2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66722"/>
      </a:hlink>
      <a:folHlink>
        <a:srgbClr val="B2B2B2"/>
      </a:folHlink>
    </a:clrScheme>
    <a:fontScheme name="REKK-sablo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REKK-sabl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KK-sabl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KK-sabl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KK-sabl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KK-sabl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KK-sabl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KK-sabl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rekk_sablon_en</Template>
  <TotalTime>6360</TotalTime>
  <Words>763</Words>
  <Application>Microsoft Office PowerPoint</Application>
  <PresentationFormat>Diavetítés a képernyőre (4:3 oldalarány)</PresentationFormat>
  <Paragraphs>123</Paragraphs>
  <Slides>17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Arial Unicode MS</vt:lpstr>
      <vt:lpstr>REKK-sablon</vt:lpstr>
      <vt:lpstr>A víziközmű szektor helyzete a Világbank, „Danube Water Program”-jának helyzetértékelő jelentése alapján  WB DWP - State of the Water Sector Report</vt:lpstr>
      <vt:lpstr>Az előadás témakörei</vt:lpstr>
      <vt:lpstr>PowerPoint-bemutató</vt:lpstr>
      <vt:lpstr>Szolgáltatás-szerkezet</vt:lpstr>
      <vt:lpstr>Az összehasonlítás szempontjai</vt:lpstr>
      <vt:lpstr>Több pénzből jobb színvonalú szolgátatás nyújtható</vt:lpstr>
      <vt:lpstr>Magyarország összevetése a Duna régió országaival</vt:lpstr>
      <vt:lpstr>Beruházási források a régióban</vt:lpstr>
      <vt:lpstr>Finanszírozási struktúra</vt:lpstr>
      <vt:lpstr>Működési költségek fedezése</vt:lpstr>
      <vt:lpstr>A víziközmű szolgáltatás költség-fedezettsége</vt:lpstr>
      <vt:lpstr>Megfizethetőség</vt:lpstr>
      <vt:lpstr>A szolgáltatás minősége és a GDP kapcsolata</vt:lpstr>
      <vt:lpstr>A VGT kapcsolódó intézkedései / javaslatai</vt:lpstr>
      <vt:lpstr>OVGT a települési csapadékvíz-gazdálkodásról</vt:lpstr>
      <vt:lpstr>Köszönjük a Figyelmüket!</vt:lpstr>
      <vt:lpstr>Technikai kiegészítés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the natural gas market in Europe</dc:title>
  <dc:creator>Kiss András</dc:creator>
  <cp:lastModifiedBy>Vári-Kiss Edina</cp:lastModifiedBy>
  <cp:revision>349</cp:revision>
  <cp:lastPrinted>2013-03-25T08:27:43Z</cp:lastPrinted>
  <dcterms:created xsi:type="dcterms:W3CDTF">2010-06-04T00:30:02Z</dcterms:created>
  <dcterms:modified xsi:type="dcterms:W3CDTF">2016-04-20T09:12:08Z</dcterms:modified>
</cp:coreProperties>
</file>